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3"/>
    <p:sldId id="257" r:id="rId4"/>
    <p:sldId id="258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50" name="標題 2049"/>
          <p:cNvSpPr/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lvl="0">
              <a:defRPr kern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按一下以編輯母片標題樣式</a:t>
            </a:r>
            <a:endParaRPr lang="zh-CN" altLang="en-US"/>
          </a:p>
        </p:txBody>
      </p:sp>
      <p:sp>
        <p:nvSpPr>
          <p:cNvPr id="2051" name="副標題 2050"/>
          <p:cNvSpPr/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lstStyle>
            <a:lvl1pPr marL="0" lvl="0" indent="0" algn="ctr">
              <a:buNone/>
              <a:defRPr kern="1200">
                <a:solidFill>
                  <a:schemeClr val="bg1"/>
                </a:solidFill>
              </a:defRPr>
            </a:lvl1pPr>
            <a:lvl2pPr marL="457200" lvl="1" indent="-457200" algn="ctr">
              <a:buNone/>
              <a:defRPr kern="1200">
                <a:solidFill>
                  <a:schemeClr val="bg1"/>
                </a:solidFill>
              </a:defRPr>
            </a:lvl2pPr>
            <a:lvl3pPr marL="914400" lvl="2" indent="-914400" algn="ctr">
              <a:buNone/>
              <a:defRPr kern="1200">
                <a:solidFill>
                  <a:schemeClr val="bg1"/>
                </a:solidFill>
              </a:defRPr>
            </a:lvl3pPr>
            <a:lvl4pPr marL="1371600" lvl="3" indent="-1371600" algn="ctr">
              <a:buNone/>
              <a:defRPr kern="1200">
                <a:solidFill>
                  <a:schemeClr val="bg1"/>
                </a:solidFill>
              </a:defRPr>
            </a:lvl4pPr>
            <a:lvl5pPr marL="1828800" lvl="4" indent="-1828800" algn="ctr">
              <a:buNone/>
              <a:defRPr kern="12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按一下以編輯母片副標題樣式</a:t>
            </a:r>
            <a:endParaRPr lang="zh-CN" altLang="en-US"/>
          </a:p>
        </p:txBody>
      </p:sp>
      <p:sp>
        <p:nvSpPr>
          <p:cNvPr id="2052" name="日期版面配置區 2051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fld id="{49626808-429A-4028-A4D4-897012403039}" type="datetimeFigureOut">
              <a:rPr lang="zh-TW" altLang="en-US" smtClean="0"/>
            </a:fld>
            <a:endParaRPr lang="zh-TW" altLang="en-US"/>
          </a:p>
        </p:txBody>
      </p:sp>
      <p:sp>
        <p:nvSpPr>
          <p:cNvPr id="2053" name="頁尾版面配置區 2052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endParaRPr lang="zh-TW" altLang="en-US"/>
          </a:p>
        </p:txBody>
      </p:sp>
      <p:sp>
        <p:nvSpPr>
          <p:cNvPr id="2054" name="投影片編號版面配置區 2053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fld id="{60AB6D81-95DE-485F-B5F2-D8EB09B7804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6808-429A-4028-A4D4-897012403039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D81-95DE-485F-B5F2-D8EB09B7804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6808-429A-4028-A4D4-897012403039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D81-95DE-485F-B5F2-D8EB09B7804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6808-429A-4028-A4D4-897012403039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D81-95DE-485F-B5F2-D8EB09B7804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6808-429A-4028-A4D4-897012403039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D81-95DE-485F-B5F2-D8EB09B7804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6808-429A-4028-A4D4-897012403039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D81-95DE-485F-B5F2-D8EB09B7804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6808-429A-4028-A4D4-897012403039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D81-95DE-485F-B5F2-D8EB09B7804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6808-429A-4028-A4D4-897012403039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D81-95DE-485F-B5F2-D8EB09B7804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6808-429A-4028-A4D4-897012403039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D81-95DE-485F-B5F2-D8EB09B7804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6808-429A-4028-A4D4-897012403039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D81-95DE-485F-B5F2-D8EB09B7804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6808-429A-4028-A4D4-897012403039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6D81-95DE-485F-B5F2-D8EB09B7804D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標題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rPr lang="zh-CN" altLang="en-US"/>
              <a:t>按一下以編輯母片標題樣式</a:t>
            </a:r>
            <a:endParaRPr lang="zh-CN" altLang="en-US"/>
          </a:p>
        </p:txBody>
      </p:sp>
      <p:sp>
        <p:nvSpPr>
          <p:cNvPr id="1027" name="文字版面配置區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/>
            <a:r>
              <a:rPr lang="zh-CN" altLang="en-US"/>
              <a:t>按一下以編輯母片文字樣式</a:t>
            </a:r>
            <a:endParaRPr lang="zh-CN" altLang="en-US"/>
          </a:p>
          <a:p>
            <a:pPr lvl="1"/>
            <a:r>
              <a:rPr lang="zh-CN" altLang="en-US"/>
              <a:t>第二層</a:t>
            </a:r>
            <a:endParaRPr lang="zh-CN" altLang="en-US"/>
          </a:p>
          <a:p>
            <a:pPr lvl="2"/>
            <a:r>
              <a:rPr lang="zh-CN" altLang="en-US"/>
              <a:t>第三層</a:t>
            </a:r>
            <a:endParaRPr lang="zh-CN" altLang="en-US"/>
          </a:p>
          <a:p>
            <a:pPr lvl="3"/>
            <a:r>
              <a:rPr lang="zh-CN" altLang="en-US"/>
              <a:t>第四層</a:t>
            </a:r>
            <a:endParaRPr lang="zh-CN" altLang="en-US"/>
          </a:p>
          <a:p>
            <a:pPr lvl="4"/>
            <a:r>
              <a:rPr lang="zh-CN" altLang="en-US"/>
              <a:t>第五層</a:t>
            </a:r>
            <a:endParaRPr lang="zh-CN" altLang="en-US"/>
          </a:p>
        </p:txBody>
      </p:sp>
      <p:sp>
        <p:nvSpPr>
          <p:cNvPr id="1028" name="日期版面配置區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49626808-429A-4028-A4D4-897012403039}" type="datetimeFigureOut">
              <a:rPr lang="zh-TW" altLang="en-US" smtClean="0"/>
            </a:fld>
            <a:endParaRPr lang="zh-TW" altLang="en-US"/>
          </a:p>
        </p:txBody>
      </p:sp>
      <p:sp>
        <p:nvSpPr>
          <p:cNvPr id="1029" name="頁尾版面配置區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030" name="投影片編號版面配置區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60AB6D81-95DE-485F-B5F2-D8EB09B7804D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bg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bg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bg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bg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bg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bg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wmf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4.wmf"/><Relationship Id="rId10" Type="http://schemas.openxmlformats.org/officeDocument/2006/relationships/oleObject" Target="../embeddings/oleObject2.bin"/><Relationship Id="rId1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TW" altLang="en-US">
                <a:latin typeface="Calibri" charset="0"/>
                <a:ea typeface="標楷體" charset="0"/>
              </a:rPr>
              <a:t>地電站架構</a:t>
            </a:r>
            <a:r>
              <a:rPr lang="en-US" altLang="zh-TW">
                <a:latin typeface="Calibri" charset="0"/>
                <a:ea typeface="標楷體" charset="0"/>
              </a:rPr>
              <a:t>(</a:t>
            </a:r>
            <a:r>
              <a:rPr lang="zh-TW" altLang="en-US">
                <a:latin typeface="Calibri" charset="0"/>
                <a:ea typeface="標楷體" charset="0"/>
                <a:sym typeface="+mn-ea"/>
              </a:rPr>
              <a:t>磺嘴山站</a:t>
            </a:r>
            <a:r>
              <a:rPr lang="en-US" altLang="zh-TW">
                <a:latin typeface="Calibri" charset="0"/>
                <a:ea typeface="標楷體" charset="0"/>
              </a:rPr>
              <a:t>)</a:t>
            </a:r>
            <a:endParaRPr lang="en-US" altLang="zh-TW">
              <a:latin typeface="Calibri" charset="0"/>
              <a:ea typeface="標楷體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TW" altLang="en-US">
                <a:latin typeface="Calibri" charset="0"/>
                <a:ea typeface="標楷體" charset="0"/>
              </a:rPr>
              <a:t>計畫主持人</a:t>
            </a:r>
            <a:r>
              <a:rPr lang="en-US" altLang="zh-TW">
                <a:latin typeface="Calibri" charset="0"/>
                <a:ea typeface="標楷體" charset="0"/>
              </a:rPr>
              <a:t>: </a:t>
            </a:r>
            <a:r>
              <a:rPr lang="zh-TW" altLang="en-US">
                <a:latin typeface="Calibri" charset="0"/>
                <a:ea typeface="標楷體" charset="0"/>
              </a:rPr>
              <a:t>陳建志</a:t>
            </a:r>
            <a:endParaRPr lang="zh-TW" altLang="en-US">
              <a:latin typeface="Calibri" charset="0"/>
              <a:ea typeface="標楷體" charset="0"/>
            </a:endParaRPr>
          </a:p>
          <a:p>
            <a:r>
              <a:rPr lang="zh-TW" altLang="en-US">
                <a:latin typeface="Calibri" charset="0"/>
                <a:ea typeface="標楷體" charset="0"/>
              </a:rPr>
              <a:t>規劃設計</a:t>
            </a:r>
            <a:r>
              <a:rPr lang="en-US" altLang="zh-TW">
                <a:latin typeface="Calibri" charset="0"/>
                <a:ea typeface="標楷體" charset="0"/>
              </a:rPr>
              <a:t>: </a:t>
            </a:r>
            <a:r>
              <a:rPr lang="zh-TW" altLang="en-US">
                <a:latin typeface="Calibri" charset="0"/>
                <a:ea typeface="標楷體" charset="0"/>
              </a:rPr>
              <a:t>葉秀柏</a:t>
            </a:r>
            <a:endParaRPr lang="zh-TW" altLang="en-US">
              <a:latin typeface="Calibri" charset="0"/>
              <a:ea typeface="標楷體" charset="0"/>
            </a:endParaRPr>
          </a:p>
          <a:p>
            <a:endParaRPr lang="en-US" altLang="zh-TW" sz="1400">
              <a:latin typeface="Calibri" charset="0"/>
              <a:ea typeface="標楷體" charset="0"/>
            </a:endParaRPr>
          </a:p>
          <a:p>
            <a:r>
              <a:rPr lang="en-US" altLang="zh-TW" sz="1800">
                <a:latin typeface="Calibri" charset="0"/>
                <a:ea typeface="標楷體" charset="0"/>
              </a:rPr>
              <a:t>2020-07-27</a:t>
            </a:r>
            <a:endParaRPr lang="en-US" altLang="zh-TW" sz="1800">
              <a:latin typeface="Calibri" charset="0"/>
              <a:ea typeface="標楷體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70" y="6003925"/>
            <a:ext cx="2348043" cy="720005"/>
          </a:xfrm>
          <a:prstGeom prst="rect">
            <a:avLst/>
          </a:prstGeom>
        </p:spPr>
      </p:pic>
      <p:pic>
        <p:nvPicPr>
          <p:cNvPr id="10" name="圖片 9" descr="NCULogo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" y="6012815"/>
            <a:ext cx="841395" cy="720005"/>
          </a:xfrm>
          <a:prstGeom prst="rect">
            <a:avLst/>
          </a:prstGeom>
        </p:spPr>
      </p:pic>
      <p:pic>
        <p:nvPicPr>
          <p:cNvPr id="5" name="圖片 4" descr="img-1486632192-17058-2448201702091734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6022340"/>
            <a:ext cx="1237220" cy="7200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" name="物件 7"/>
          <p:cNvGraphicFramePr>
            <a:graphicFrameLocks noChangeAspect="1"/>
          </p:cNvGraphicFramePr>
          <p:nvPr/>
        </p:nvGraphicFramePr>
        <p:xfrm>
          <a:off x="7422515" y="2372360"/>
          <a:ext cx="3978910" cy="3709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5743575" imgH="5353050" progId="Paint.Picture">
                  <p:embed/>
                </p:oleObj>
              </mc:Choice>
              <mc:Fallback>
                <p:oleObj name="" r:id="rId1" imgW="5743575" imgH="5353050" progId="Paint.Picture">
                  <p:embed/>
                  <p:pic>
                    <p:nvPicPr>
                      <p:cNvPr id="0" name="圖片 8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7422515" y="2372360"/>
                        <a:ext cx="3978910" cy="3709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/>
          <p:cNvSpPr/>
          <p:nvPr/>
        </p:nvSpPr>
        <p:spPr>
          <a:xfrm>
            <a:off x="3495040" y="5229860"/>
            <a:ext cx="1117600" cy="9759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 sz="1400">
              <a:latin typeface="Calibri" charset="0"/>
              <a:ea typeface="標楷體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961515" y="5236210"/>
            <a:ext cx="1117600" cy="9759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 sz="1400">
              <a:latin typeface="Calibri" charset="0"/>
              <a:ea typeface="標楷體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36880" y="5251450"/>
            <a:ext cx="1117600" cy="9759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 sz="1400">
              <a:latin typeface="Calibri" charset="0"/>
              <a:ea typeface="標楷體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1770" y="431165"/>
            <a:ext cx="847090" cy="6515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 sz="1400">
              <a:latin typeface="Calibri" charset="0"/>
              <a:ea typeface="標楷體" charset="0"/>
            </a:endParaRPr>
          </a:p>
          <a:p>
            <a:pPr algn="ctr"/>
            <a:endParaRPr lang="zh-TW" altLang="en-US" sz="1400">
              <a:latin typeface="Calibri" charset="0"/>
              <a:ea typeface="標楷體" charset="0"/>
            </a:endParaRPr>
          </a:p>
          <a:p>
            <a:pPr algn="ctr"/>
            <a:r>
              <a:rPr lang="en-US" altLang="zh-TW" sz="1400">
                <a:latin typeface="Calibri" charset="0"/>
                <a:ea typeface="標楷體" charset="0"/>
              </a:rPr>
              <a:t>GPS</a:t>
            </a:r>
            <a:r>
              <a:rPr lang="zh-TW" altLang="en-US" sz="1400">
                <a:latin typeface="Calibri" charset="0"/>
                <a:ea typeface="標楷體" charset="0"/>
              </a:rPr>
              <a:t>天線</a:t>
            </a:r>
            <a:endParaRPr lang="zh-TW" altLang="en-US" sz="1400">
              <a:latin typeface="Calibri" charset="0"/>
              <a:ea typeface="標楷體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00785" y="1116965"/>
            <a:ext cx="2954020" cy="25673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6" name="等腰三角形 5"/>
          <p:cNvSpPr/>
          <p:nvPr/>
        </p:nvSpPr>
        <p:spPr>
          <a:xfrm>
            <a:off x="1103630" y="169545"/>
            <a:ext cx="3182620" cy="95631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TW" sz="1400" b="1">
                <a:solidFill>
                  <a:srgbClr val="FFFF00"/>
                </a:solidFill>
                <a:latin typeface="Calibri" charset="0"/>
                <a:ea typeface="標楷體" charset="0"/>
              </a:rPr>
              <a:t>(H)</a:t>
            </a:r>
            <a:r>
              <a:rPr lang="zh-TW" altLang="en-US" sz="1400" b="1">
                <a:solidFill>
                  <a:srgbClr val="FFFF00"/>
                </a:solidFill>
                <a:latin typeface="Calibri" charset="0"/>
                <a:ea typeface="標楷體" charset="0"/>
              </a:rPr>
              <a:t>重和機房</a:t>
            </a:r>
            <a:endParaRPr lang="zh-TW" altLang="en-US" sz="1400" b="1">
              <a:solidFill>
                <a:srgbClr val="FFFF00"/>
              </a:solidFill>
              <a:latin typeface="Calibri" charset="0"/>
              <a:ea typeface="標楷體" charset="0"/>
            </a:endParaRPr>
          </a:p>
        </p:txBody>
      </p:sp>
      <p:pic>
        <p:nvPicPr>
          <p:cNvPr id="2" name="圖片 1" descr="中華電信小烏龜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975" y="1195070"/>
            <a:ext cx="1133758" cy="720005"/>
          </a:xfrm>
          <a:prstGeom prst="rect">
            <a:avLst/>
          </a:prstGeom>
        </p:spPr>
      </p:pic>
      <p:pic>
        <p:nvPicPr>
          <p:cNvPr id="7" name="內容版面配置區 6" descr="GFR2.0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31925" y="1163955"/>
            <a:ext cx="1198978" cy="90000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809240" y="1179195"/>
            <a:ext cx="1207135" cy="97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0" name="雲 9"/>
          <p:cNvSpPr/>
          <p:nvPr/>
        </p:nvSpPr>
        <p:spPr>
          <a:xfrm>
            <a:off x="5072380" y="210820"/>
            <a:ext cx="1685290" cy="824865"/>
          </a:xfrm>
          <a:prstGeom prst="clou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TW"/>
              <a:t>Internet</a:t>
            </a:r>
            <a:endParaRPr lang="en-US" altLang="zh-TW"/>
          </a:p>
        </p:txBody>
      </p:sp>
      <p:pic>
        <p:nvPicPr>
          <p:cNvPr id="11" name="圖片 10" descr="GPS_ANTENN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15" y="414655"/>
            <a:ext cx="718564" cy="54000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2888615" y="1820545"/>
            <a:ext cx="10483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1400">
                <a:latin typeface="Calibri" charset="0"/>
                <a:ea typeface="標楷體" charset="0"/>
              </a:rPr>
              <a:t>光世代</a:t>
            </a:r>
            <a:r>
              <a:rPr lang="en-US" altLang="zh-TW" sz="1400">
                <a:latin typeface="Calibri" charset="0"/>
                <a:ea typeface="標楷體" charset="0"/>
              </a:rPr>
              <a:t>16M</a:t>
            </a:r>
            <a:endParaRPr lang="en-US" altLang="zh-TW" sz="1400">
              <a:latin typeface="Calibri" charset="0"/>
              <a:ea typeface="標楷體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48105" y="1174750"/>
            <a:ext cx="1207135" cy="123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cxnSp>
        <p:nvCxnSpPr>
          <p:cNvPr id="19" name="弧形接點 18"/>
          <p:cNvCxnSpPr/>
          <p:nvPr/>
        </p:nvCxnSpPr>
        <p:spPr>
          <a:xfrm rot="10800000">
            <a:off x="622935" y="1082675"/>
            <a:ext cx="808355" cy="739775"/>
          </a:xfrm>
          <a:prstGeom prst="curvedConnector2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1291590" y="2088515"/>
            <a:ext cx="13404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1400">
                <a:latin typeface="Calibri" charset="0"/>
                <a:ea typeface="標楷體" charset="0"/>
              </a:rPr>
              <a:t>紀錄器</a:t>
            </a:r>
            <a:r>
              <a:rPr lang="en-US" altLang="zh-TW" sz="1400">
                <a:latin typeface="Calibri" charset="0"/>
                <a:ea typeface="標楷體" charset="0"/>
              </a:rPr>
              <a:t>(</a:t>
            </a:r>
            <a:r>
              <a:rPr lang="en-US" sz="1400">
                <a:latin typeface="Calibri" charset="0"/>
                <a:ea typeface="標楷體" charset="0"/>
              </a:rPr>
              <a:t>GFR2.0)</a:t>
            </a:r>
            <a:endParaRPr lang="en-US" sz="1400">
              <a:latin typeface="Calibri" charset="0"/>
              <a:ea typeface="標楷體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273810" y="2667635"/>
            <a:ext cx="893445" cy="603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TW" altLang="en-US" sz="1200">
                <a:latin typeface="Calibri" charset="0"/>
                <a:ea typeface="標楷體" charset="0"/>
              </a:rPr>
              <a:t>市專甲端</a:t>
            </a:r>
            <a:endParaRPr lang="zh-TW" altLang="en-US" sz="1200">
              <a:latin typeface="Calibri" charset="0"/>
              <a:ea typeface="標楷體" charset="0"/>
            </a:endParaRPr>
          </a:p>
          <a:p>
            <a:pPr algn="ctr"/>
            <a:r>
              <a:rPr lang="en-US" altLang="zh-TW" sz="1200">
                <a:latin typeface="Calibri" charset="0"/>
                <a:ea typeface="標楷體" charset="0"/>
              </a:rPr>
              <a:t>(dipole A </a:t>
            </a:r>
            <a:r>
              <a:rPr lang="zh-TW" altLang="en-US" sz="1200">
                <a:latin typeface="Calibri" charset="0"/>
                <a:ea typeface="標楷體" charset="0"/>
              </a:rPr>
              <a:t>接</a:t>
            </a:r>
            <a:r>
              <a:rPr lang="en-US" altLang="zh-TW" sz="1200">
                <a:latin typeface="Calibri" charset="0"/>
                <a:ea typeface="標楷體" charset="0"/>
              </a:rPr>
              <a:t>CH01+)</a:t>
            </a:r>
            <a:endParaRPr lang="en-US" altLang="zh-TW" sz="1200">
              <a:latin typeface="Calibri" charset="0"/>
              <a:ea typeface="標楷體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15515" y="2671445"/>
            <a:ext cx="893445" cy="603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TW" altLang="en-US" sz="1200">
                <a:latin typeface="Calibri" charset="0"/>
                <a:ea typeface="標楷體" charset="0"/>
              </a:rPr>
              <a:t>市專甲端</a:t>
            </a:r>
            <a:endParaRPr lang="zh-TW" altLang="en-US" sz="1200">
              <a:latin typeface="Calibri" charset="0"/>
              <a:ea typeface="標楷體" charset="0"/>
            </a:endParaRPr>
          </a:p>
          <a:p>
            <a:pPr algn="ctr"/>
            <a:r>
              <a:rPr lang="en-US" altLang="zh-TW" sz="1200">
                <a:latin typeface="Calibri" charset="0"/>
                <a:ea typeface="標楷體" charset="0"/>
                <a:sym typeface="+mn-ea"/>
              </a:rPr>
              <a:t>(dipole B </a:t>
            </a:r>
            <a:r>
              <a:rPr lang="zh-TW" altLang="en-US" sz="1200">
                <a:latin typeface="Calibri" charset="0"/>
                <a:ea typeface="標楷體" charset="0"/>
                <a:sym typeface="+mn-ea"/>
              </a:rPr>
              <a:t>接</a:t>
            </a:r>
            <a:r>
              <a:rPr lang="en-US" altLang="zh-TW" sz="1200">
                <a:latin typeface="Calibri" charset="0"/>
                <a:ea typeface="標楷體" charset="0"/>
                <a:sym typeface="+mn-ea"/>
              </a:rPr>
              <a:t>CH02+)</a:t>
            </a:r>
            <a:endParaRPr lang="en-US" altLang="zh-TW" sz="1200">
              <a:latin typeface="Calibri" charset="0"/>
              <a:ea typeface="標楷體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194050" y="2668270"/>
            <a:ext cx="893445" cy="7842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TW" altLang="en-US" sz="1200">
                <a:latin typeface="Calibri" charset="0"/>
                <a:ea typeface="標楷體" charset="0"/>
              </a:rPr>
              <a:t>市專甲端</a:t>
            </a:r>
            <a:endParaRPr lang="zh-TW" altLang="en-US" sz="1200">
              <a:latin typeface="Calibri" charset="0"/>
              <a:ea typeface="標楷體" charset="0"/>
            </a:endParaRPr>
          </a:p>
          <a:p>
            <a:pPr algn="ctr"/>
            <a:r>
              <a:rPr lang="en-US" altLang="zh-TW" sz="1200">
                <a:latin typeface="Calibri" charset="0"/>
                <a:ea typeface="標楷體" charset="0"/>
              </a:rPr>
              <a:t>(dipole C</a:t>
            </a:r>
            <a:endParaRPr lang="en-US" altLang="zh-TW" sz="1200">
              <a:latin typeface="Calibri" charset="0"/>
              <a:ea typeface="標楷體" charset="0"/>
            </a:endParaRPr>
          </a:p>
          <a:p>
            <a:pPr algn="ctr"/>
            <a:r>
              <a:rPr lang="zh-TW" altLang="en-US" sz="1200">
                <a:latin typeface="Calibri" charset="0"/>
                <a:ea typeface="標楷體" charset="0"/>
              </a:rPr>
              <a:t>串接</a:t>
            </a:r>
            <a:r>
              <a:rPr lang="en-US" altLang="zh-TW" sz="1200">
                <a:latin typeface="Calibri" charset="0"/>
                <a:ea typeface="標楷體" charset="0"/>
              </a:rPr>
              <a:t>CH01-</a:t>
            </a:r>
            <a:r>
              <a:rPr lang="zh-TW" altLang="en-US" sz="1200">
                <a:latin typeface="Calibri" charset="0"/>
                <a:ea typeface="標楷體" charset="0"/>
              </a:rPr>
              <a:t>及</a:t>
            </a:r>
            <a:r>
              <a:rPr lang="en-US" altLang="zh-TW" sz="1200">
                <a:latin typeface="Calibri" charset="0"/>
                <a:ea typeface="標楷體" charset="0"/>
              </a:rPr>
              <a:t>CH02-)</a:t>
            </a:r>
            <a:endParaRPr lang="en-US" altLang="zh-TW" sz="1200">
              <a:latin typeface="Calibri" charset="0"/>
              <a:ea typeface="標楷體" charset="0"/>
            </a:endParaRPr>
          </a:p>
        </p:txBody>
      </p:sp>
      <p:cxnSp>
        <p:nvCxnSpPr>
          <p:cNvPr id="25" name="直線單箭頭接點 24"/>
          <p:cNvCxnSpPr>
            <a:endCxn id="22" idx="0"/>
          </p:cNvCxnSpPr>
          <p:nvPr/>
        </p:nvCxnSpPr>
        <p:spPr>
          <a:xfrm flipH="1">
            <a:off x="1720850" y="2419350"/>
            <a:ext cx="80010" cy="2482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2338705" y="2426970"/>
            <a:ext cx="80645" cy="2635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2570480" y="2142490"/>
            <a:ext cx="690245" cy="5289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25450" y="4271010"/>
            <a:ext cx="1139825" cy="629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TW" altLang="en-US" sz="1200">
                <a:latin typeface="Calibri" charset="0"/>
                <a:ea typeface="標楷體" charset="0"/>
              </a:rPr>
              <a:t>市專乙端</a:t>
            </a:r>
            <a:endParaRPr lang="zh-TW" altLang="en-US" sz="1200">
              <a:latin typeface="Calibri" charset="0"/>
              <a:ea typeface="標楷體" charset="0"/>
            </a:endParaRPr>
          </a:p>
          <a:p>
            <a:pPr algn="ctr"/>
            <a:r>
              <a:rPr lang="en-US" altLang="zh-TW" sz="1200">
                <a:latin typeface="Calibri" charset="0"/>
                <a:ea typeface="標楷體" charset="0"/>
              </a:rPr>
              <a:t>(dipole A)</a:t>
            </a:r>
            <a:endParaRPr lang="en-US" altLang="zh-TW" sz="1200">
              <a:latin typeface="Calibri" charset="0"/>
              <a:ea typeface="標楷體" charset="0"/>
            </a:endParaRPr>
          </a:p>
        </p:txBody>
      </p:sp>
      <p:cxnSp>
        <p:nvCxnSpPr>
          <p:cNvPr id="29" name="直線單箭頭接點 28"/>
          <p:cNvCxnSpPr>
            <a:stCxn id="22" idx="2"/>
            <a:endCxn id="32" idx="0"/>
          </p:cNvCxnSpPr>
          <p:nvPr/>
        </p:nvCxnSpPr>
        <p:spPr>
          <a:xfrm flipH="1">
            <a:off x="991235" y="3270885"/>
            <a:ext cx="729615" cy="63627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圖片 29" descr="非極化電極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885" y="5216525"/>
            <a:ext cx="358775" cy="99123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343535" y="3907155"/>
            <a:ext cx="1294765" cy="3822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TW" sz="1200" b="1">
                <a:solidFill>
                  <a:srgbClr val="FFFF00"/>
                </a:solidFill>
                <a:latin typeface="Calibri" charset="0"/>
                <a:ea typeface="標楷體" charset="0"/>
              </a:rPr>
              <a:t>(A)</a:t>
            </a:r>
            <a:r>
              <a:rPr lang="zh-TW" altLang="en-US" sz="1200" b="1">
                <a:solidFill>
                  <a:srgbClr val="FFFF00"/>
                </a:solidFill>
                <a:latin typeface="Calibri" charset="0"/>
                <a:ea typeface="標楷體" charset="0"/>
                <a:sym typeface="+mn-ea"/>
              </a:rPr>
              <a:t>八煙(綠風山莊)公車站附近</a:t>
            </a:r>
            <a:endParaRPr lang="zh-TW" altLang="en-US" sz="1200" b="1">
              <a:solidFill>
                <a:srgbClr val="FFFF00"/>
              </a:solidFill>
              <a:latin typeface="Calibri" charset="0"/>
              <a:ea typeface="標楷體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49935" y="5616575"/>
            <a:ext cx="8178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1000">
                <a:latin typeface="Calibri" charset="0"/>
                <a:ea typeface="標楷體" charset="0"/>
              </a:rPr>
              <a:t>非極化電極</a:t>
            </a:r>
            <a:endParaRPr lang="zh-TW" altLang="en-US" sz="1000">
              <a:latin typeface="Calibri" charset="0"/>
              <a:ea typeface="標楷體" charset="0"/>
            </a:endParaRPr>
          </a:p>
          <a:p>
            <a:r>
              <a:rPr lang="en-US" altLang="zh-TW" sz="1000">
                <a:latin typeface="Calibri" charset="0"/>
                <a:ea typeface="標楷體" charset="0"/>
              </a:rPr>
              <a:t>(Ag-AgCL)</a:t>
            </a:r>
            <a:endParaRPr lang="en-US" altLang="zh-TW" sz="1000">
              <a:latin typeface="Calibri" charset="0"/>
              <a:ea typeface="標楷體" charset="0"/>
            </a:endParaRPr>
          </a:p>
        </p:txBody>
      </p:sp>
      <p:cxnSp>
        <p:nvCxnSpPr>
          <p:cNvPr id="35" name="直線單箭頭接點 34"/>
          <p:cNvCxnSpPr>
            <a:stCxn id="28" idx="2"/>
            <a:endCxn id="33" idx="0"/>
          </p:cNvCxnSpPr>
          <p:nvPr/>
        </p:nvCxnSpPr>
        <p:spPr>
          <a:xfrm>
            <a:off x="995680" y="4900930"/>
            <a:ext cx="0" cy="3505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950085" y="4255770"/>
            <a:ext cx="1139825" cy="629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TW" altLang="en-US" sz="1200">
                <a:latin typeface="Calibri" charset="0"/>
                <a:ea typeface="標楷體" charset="0"/>
              </a:rPr>
              <a:t>市專乙端</a:t>
            </a:r>
            <a:endParaRPr lang="zh-TW" altLang="en-US" sz="1200">
              <a:latin typeface="Calibri" charset="0"/>
              <a:ea typeface="標楷體" charset="0"/>
            </a:endParaRPr>
          </a:p>
          <a:p>
            <a:pPr algn="ctr"/>
            <a:r>
              <a:rPr lang="en-US" altLang="zh-TW" sz="1200">
                <a:latin typeface="Calibri" charset="0"/>
                <a:ea typeface="標楷體" charset="0"/>
              </a:rPr>
              <a:t>(dipole B)</a:t>
            </a:r>
            <a:endParaRPr lang="en-US" altLang="zh-TW" sz="1200">
              <a:latin typeface="Calibri" charset="0"/>
              <a:ea typeface="標楷體" charset="0"/>
            </a:endParaRPr>
          </a:p>
        </p:txBody>
      </p:sp>
      <p:pic>
        <p:nvPicPr>
          <p:cNvPr id="37" name="圖片 36" descr="非極化電極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1520" y="5201285"/>
            <a:ext cx="358775" cy="991235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1868170" y="3891915"/>
            <a:ext cx="1294765" cy="3822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TW" sz="1200" b="1">
                <a:solidFill>
                  <a:srgbClr val="FFFF00"/>
                </a:solidFill>
                <a:latin typeface="Calibri" charset="0"/>
                <a:ea typeface="標楷體" charset="0"/>
              </a:rPr>
              <a:t>(B)</a:t>
            </a:r>
            <a:r>
              <a:rPr lang="zh-TW" altLang="en-US" sz="1200" b="1">
                <a:solidFill>
                  <a:srgbClr val="FFFF00"/>
                </a:solidFill>
                <a:latin typeface="Calibri" charset="0"/>
                <a:ea typeface="標楷體" charset="0"/>
                <a:sym typeface="+mn-ea"/>
              </a:rPr>
              <a:t>八煙溫泉會館附近</a:t>
            </a:r>
            <a:endParaRPr lang="zh-TW" altLang="en-US" sz="1200" b="1">
              <a:solidFill>
                <a:srgbClr val="FFFF00"/>
              </a:solidFill>
              <a:latin typeface="Calibri" charset="0"/>
              <a:ea typeface="標楷體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2274570" y="5601335"/>
            <a:ext cx="8178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1000">
                <a:latin typeface="Calibri" charset="0"/>
                <a:ea typeface="標楷體" charset="0"/>
              </a:rPr>
              <a:t>非極化電極</a:t>
            </a:r>
            <a:endParaRPr lang="zh-TW" altLang="en-US" sz="1000">
              <a:latin typeface="Calibri" charset="0"/>
              <a:ea typeface="標楷體" charset="0"/>
            </a:endParaRPr>
          </a:p>
          <a:p>
            <a:r>
              <a:rPr lang="en-US" altLang="zh-TW" sz="1000">
                <a:latin typeface="Calibri" charset="0"/>
                <a:ea typeface="標楷體" charset="0"/>
              </a:rPr>
              <a:t>(Ag-AgCL)</a:t>
            </a:r>
            <a:endParaRPr lang="en-US" altLang="zh-TW" sz="1000">
              <a:latin typeface="Calibri" charset="0"/>
              <a:ea typeface="標楷體" charset="0"/>
            </a:endParaRPr>
          </a:p>
        </p:txBody>
      </p:sp>
      <p:cxnSp>
        <p:nvCxnSpPr>
          <p:cNvPr id="41" name="直線單箭頭接點 40"/>
          <p:cNvCxnSpPr>
            <a:stCxn id="36" idx="2"/>
            <a:endCxn id="39" idx="0"/>
          </p:cNvCxnSpPr>
          <p:nvPr/>
        </p:nvCxnSpPr>
        <p:spPr>
          <a:xfrm>
            <a:off x="2520315" y="4885690"/>
            <a:ext cx="0" cy="3505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3483610" y="4249420"/>
            <a:ext cx="1139825" cy="629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TW" altLang="en-US" sz="1200">
                <a:latin typeface="Calibri" charset="0"/>
                <a:ea typeface="標楷體" charset="0"/>
              </a:rPr>
              <a:t>市專乙端</a:t>
            </a:r>
            <a:endParaRPr lang="zh-TW" altLang="en-US" sz="1200">
              <a:latin typeface="Calibri" charset="0"/>
              <a:ea typeface="標楷體" charset="0"/>
            </a:endParaRPr>
          </a:p>
          <a:p>
            <a:pPr algn="ctr"/>
            <a:r>
              <a:rPr lang="en-US" altLang="zh-TW" sz="1200">
                <a:latin typeface="Calibri" charset="0"/>
                <a:ea typeface="標楷體" charset="0"/>
              </a:rPr>
              <a:t>(dipole C)</a:t>
            </a:r>
            <a:endParaRPr lang="en-US" altLang="zh-TW" sz="1200">
              <a:latin typeface="Calibri" charset="0"/>
              <a:ea typeface="標楷體" charset="0"/>
            </a:endParaRPr>
          </a:p>
        </p:txBody>
      </p:sp>
      <p:pic>
        <p:nvPicPr>
          <p:cNvPr id="43" name="圖片 42" descr="非極化電極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5045" y="5194935"/>
            <a:ext cx="358775" cy="991235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3401695" y="3885565"/>
            <a:ext cx="1294765" cy="3822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TW" sz="1200" b="1">
                <a:solidFill>
                  <a:srgbClr val="FFFF00"/>
                </a:solidFill>
                <a:latin typeface="Calibri" charset="0"/>
                <a:ea typeface="標楷體" charset="0"/>
              </a:rPr>
              <a:t>(C)</a:t>
            </a:r>
            <a:r>
              <a:rPr lang="zh-TW" altLang="en-US" sz="1200" b="1">
                <a:solidFill>
                  <a:srgbClr val="FFFF00"/>
                </a:solidFill>
                <a:latin typeface="Calibri" charset="0"/>
                <a:ea typeface="標楷體" charset="0"/>
              </a:rPr>
              <a:t>秀峰坪1號桿</a:t>
            </a:r>
            <a:endParaRPr lang="zh-TW" altLang="en-US" sz="1200" b="1">
              <a:solidFill>
                <a:srgbClr val="FFFF00"/>
              </a:solidFill>
              <a:latin typeface="Calibri" charset="0"/>
              <a:ea typeface="標楷體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3808095" y="5594985"/>
            <a:ext cx="8178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1000">
                <a:latin typeface="Calibri" charset="0"/>
                <a:ea typeface="標楷體" charset="0"/>
              </a:rPr>
              <a:t>非極化電極</a:t>
            </a:r>
            <a:endParaRPr lang="zh-TW" altLang="en-US" sz="1000">
              <a:latin typeface="Calibri" charset="0"/>
              <a:ea typeface="標楷體" charset="0"/>
            </a:endParaRPr>
          </a:p>
          <a:p>
            <a:r>
              <a:rPr lang="en-US" altLang="zh-TW" sz="1000">
                <a:latin typeface="Calibri" charset="0"/>
                <a:ea typeface="標楷體" charset="0"/>
              </a:rPr>
              <a:t>(Ag-AgCL)</a:t>
            </a:r>
            <a:endParaRPr lang="en-US" altLang="zh-TW" sz="1000">
              <a:latin typeface="Calibri" charset="0"/>
              <a:ea typeface="標楷體" charset="0"/>
            </a:endParaRPr>
          </a:p>
        </p:txBody>
      </p:sp>
      <p:cxnSp>
        <p:nvCxnSpPr>
          <p:cNvPr id="47" name="直線單箭頭接點 46"/>
          <p:cNvCxnSpPr>
            <a:stCxn id="42" idx="2"/>
            <a:endCxn id="45" idx="0"/>
          </p:cNvCxnSpPr>
          <p:nvPr/>
        </p:nvCxnSpPr>
        <p:spPr>
          <a:xfrm>
            <a:off x="4053840" y="4879340"/>
            <a:ext cx="0" cy="3505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23" idx="2"/>
            <a:endCxn id="38" idx="0"/>
          </p:cNvCxnSpPr>
          <p:nvPr/>
        </p:nvCxnSpPr>
        <p:spPr>
          <a:xfrm flipH="1">
            <a:off x="2515870" y="3274695"/>
            <a:ext cx="146685" cy="6172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24" idx="2"/>
            <a:endCxn id="44" idx="0"/>
          </p:cNvCxnSpPr>
          <p:nvPr/>
        </p:nvCxnSpPr>
        <p:spPr>
          <a:xfrm>
            <a:off x="3641090" y="3452495"/>
            <a:ext cx="408305" cy="43307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8274685" y="668020"/>
            <a:ext cx="2364740" cy="88138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50" name="等腰三角形 49"/>
          <p:cNvSpPr/>
          <p:nvPr/>
        </p:nvSpPr>
        <p:spPr>
          <a:xfrm>
            <a:off x="7975600" y="26670"/>
            <a:ext cx="2967355" cy="672465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TW" altLang="en-US" sz="1400" b="1">
                <a:solidFill>
                  <a:srgbClr val="FFFF00"/>
                </a:solidFill>
                <a:latin typeface="Calibri" charset="0"/>
                <a:ea typeface="標楷體" charset="0"/>
              </a:rPr>
              <a:t>資料中心</a:t>
            </a:r>
            <a:endParaRPr lang="zh-TW" altLang="en-US" sz="1400" b="1">
              <a:solidFill>
                <a:srgbClr val="FFFF00"/>
              </a:solidFill>
              <a:latin typeface="Calibri" charset="0"/>
              <a:ea typeface="標楷體" charset="0"/>
            </a:endParaRPr>
          </a:p>
        </p:txBody>
      </p:sp>
      <p:pic>
        <p:nvPicPr>
          <p:cNvPr id="58" name="圖片 57" descr="電腦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0285" y="781685"/>
            <a:ext cx="680278" cy="648005"/>
          </a:xfrm>
          <a:prstGeom prst="rect">
            <a:avLst/>
          </a:prstGeom>
        </p:spPr>
      </p:pic>
      <p:sp>
        <p:nvSpPr>
          <p:cNvPr id="60" name="文字方塊 59"/>
          <p:cNvSpPr txBox="1"/>
          <p:nvPr/>
        </p:nvSpPr>
        <p:spPr>
          <a:xfrm>
            <a:off x="9434830" y="905510"/>
            <a:ext cx="10972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TW" altLang="en-US" sz="1200">
                <a:latin typeface="Calibri" charset="0"/>
                <a:ea typeface="標楷體" charset="0"/>
              </a:rPr>
              <a:t>自動資料備份</a:t>
            </a:r>
            <a:endParaRPr lang="en-US" altLang="zh-TW" sz="1200">
              <a:latin typeface="Calibri" charset="0"/>
              <a:ea typeface="標楷體" charset="0"/>
            </a:endParaRPr>
          </a:p>
          <a:p>
            <a:r>
              <a:rPr lang="en-US" altLang="zh-TW" sz="1200">
                <a:latin typeface="Calibri" charset="0"/>
                <a:ea typeface="標楷體" charset="0"/>
              </a:rPr>
              <a:t>OS:Windows</a:t>
            </a:r>
            <a:endParaRPr lang="en-US" altLang="zh-TW" sz="1200">
              <a:latin typeface="Calibri" charset="0"/>
              <a:ea typeface="標楷體" charset="0"/>
            </a:endParaRPr>
          </a:p>
        </p:txBody>
      </p:sp>
      <p:cxnSp>
        <p:nvCxnSpPr>
          <p:cNvPr id="61" name="弧形接點 60"/>
          <p:cNvCxnSpPr>
            <a:stCxn id="14" idx="3"/>
            <a:endCxn id="10" idx="2"/>
          </p:cNvCxnSpPr>
          <p:nvPr/>
        </p:nvCxnSpPr>
        <p:spPr>
          <a:xfrm flipV="1">
            <a:off x="4016375" y="623570"/>
            <a:ext cx="1061085" cy="1044575"/>
          </a:xfrm>
          <a:prstGeom prst="curvedConnector3">
            <a:avLst>
              <a:gd name="adj1" fmla="val 49791"/>
            </a:avLst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弧形接點 61"/>
          <p:cNvCxnSpPr>
            <a:stCxn id="10" idx="0"/>
            <a:endCxn id="51" idx="1"/>
          </p:cNvCxnSpPr>
          <p:nvPr/>
        </p:nvCxnSpPr>
        <p:spPr>
          <a:xfrm>
            <a:off x="6756400" y="623570"/>
            <a:ext cx="1518285" cy="485140"/>
          </a:xfrm>
          <a:prstGeom prst="curvedConnector3">
            <a:avLst>
              <a:gd name="adj1" fmla="val 50063"/>
            </a:avLst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 flipV="1">
            <a:off x="2481580" y="1724660"/>
            <a:ext cx="403225" cy="5334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矩形圖說文字 66"/>
          <p:cNvSpPr/>
          <p:nvPr/>
        </p:nvSpPr>
        <p:spPr>
          <a:xfrm>
            <a:off x="9880600" y="2557145"/>
            <a:ext cx="1861185" cy="366395"/>
          </a:xfrm>
          <a:prstGeom prst="wedgeRectCallout">
            <a:avLst>
              <a:gd name="adj1" fmla="val -69338"/>
              <a:gd name="adj2" fmla="val 431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TW" sz="1400">
                <a:solidFill>
                  <a:schemeClr val="tx1"/>
                </a:solidFill>
                <a:latin typeface="Calibri" charset="0"/>
                <a:ea typeface="標楷體" charset="0"/>
              </a:rPr>
              <a:t>(B)</a:t>
            </a:r>
            <a:r>
              <a:rPr lang="zh-TW" altLang="en-US" sz="1400">
                <a:solidFill>
                  <a:schemeClr val="tx1"/>
                </a:solidFill>
                <a:latin typeface="Calibri" charset="0"/>
                <a:ea typeface="標楷體" charset="0"/>
              </a:rPr>
              <a:t>八煙溫泉會館附近</a:t>
            </a:r>
            <a:endParaRPr lang="zh-TW" altLang="en-US" sz="1400">
              <a:solidFill>
                <a:schemeClr val="tx1"/>
              </a:solidFill>
              <a:latin typeface="Calibri" charset="0"/>
              <a:ea typeface="標楷體" charset="0"/>
            </a:endParaRPr>
          </a:p>
        </p:txBody>
      </p:sp>
      <p:sp>
        <p:nvSpPr>
          <p:cNvPr id="68" name="矩形圖說文字 67"/>
          <p:cNvSpPr/>
          <p:nvPr/>
        </p:nvSpPr>
        <p:spPr>
          <a:xfrm>
            <a:off x="10594340" y="3359785"/>
            <a:ext cx="1377950" cy="351155"/>
          </a:xfrm>
          <a:prstGeom prst="wedgeRectCallout">
            <a:avLst>
              <a:gd name="adj1" fmla="val -46036"/>
              <a:gd name="adj2" fmla="val 816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TW" sz="1400">
                <a:solidFill>
                  <a:schemeClr val="tx1"/>
                </a:solidFill>
                <a:latin typeface="Calibri" charset="0"/>
                <a:ea typeface="標楷體" charset="0"/>
              </a:rPr>
              <a:t>(C)</a:t>
            </a:r>
            <a:r>
              <a:rPr lang="zh-TW" altLang="en-US" sz="1400">
                <a:solidFill>
                  <a:schemeClr val="tx1"/>
                </a:solidFill>
                <a:latin typeface="Calibri" charset="0"/>
                <a:ea typeface="標楷體" charset="0"/>
              </a:rPr>
              <a:t>秀峰坪</a:t>
            </a:r>
            <a:r>
              <a:rPr lang="en-US" altLang="zh-TW" sz="1400">
                <a:solidFill>
                  <a:schemeClr val="tx1"/>
                </a:solidFill>
                <a:latin typeface="Calibri" charset="0"/>
                <a:ea typeface="標楷體" charset="0"/>
              </a:rPr>
              <a:t>1</a:t>
            </a:r>
            <a:r>
              <a:rPr lang="zh-TW" altLang="en-US" sz="1400">
                <a:solidFill>
                  <a:schemeClr val="tx1"/>
                </a:solidFill>
                <a:latin typeface="Calibri" charset="0"/>
                <a:ea typeface="標楷體" charset="0"/>
              </a:rPr>
              <a:t>號桿</a:t>
            </a:r>
            <a:endParaRPr lang="zh-TW" altLang="en-US" sz="1400">
              <a:solidFill>
                <a:schemeClr val="tx1"/>
              </a:solidFill>
              <a:latin typeface="Calibri" charset="0"/>
              <a:ea typeface="標楷體" charset="0"/>
            </a:endParaRPr>
          </a:p>
        </p:txBody>
      </p:sp>
      <p:sp>
        <p:nvSpPr>
          <p:cNvPr id="69" name="矩形圖說文字 68"/>
          <p:cNvSpPr/>
          <p:nvPr/>
        </p:nvSpPr>
        <p:spPr>
          <a:xfrm>
            <a:off x="9150985" y="5398770"/>
            <a:ext cx="2625090" cy="372110"/>
          </a:xfrm>
          <a:prstGeom prst="wedgeRectCallout">
            <a:avLst>
              <a:gd name="adj1" fmla="val -69338"/>
              <a:gd name="adj2" fmla="val 431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TW" sz="1400">
                <a:solidFill>
                  <a:schemeClr val="tx1"/>
                </a:solidFill>
                <a:latin typeface="Calibri" charset="0"/>
                <a:ea typeface="標楷體" charset="0"/>
              </a:rPr>
              <a:t>(A)</a:t>
            </a:r>
            <a:r>
              <a:rPr lang="zh-TW" altLang="en-US" sz="1400">
                <a:solidFill>
                  <a:schemeClr val="tx1"/>
                </a:solidFill>
                <a:latin typeface="Calibri" charset="0"/>
                <a:ea typeface="標楷體" charset="0"/>
              </a:rPr>
              <a:t>八煙</a:t>
            </a:r>
            <a:r>
              <a:rPr lang="en-US" altLang="zh-TW" sz="1400">
                <a:solidFill>
                  <a:schemeClr val="tx1"/>
                </a:solidFill>
                <a:latin typeface="Calibri" charset="0"/>
                <a:ea typeface="標楷體" charset="0"/>
              </a:rPr>
              <a:t>(</a:t>
            </a:r>
            <a:r>
              <a:rPr lang="zh-TW" altLang="en-US" sz="1400">
                <a:solidFill>
                  <a:schemeClr val="tx1"/>
                </a:solidFill>
                <a:latin typeface="Calibri" charset="0"/>
                <a:ea typeface="標楷體" charset="0"/>
              </a:rPr>
              <a:t>綠風山莊</a:t>
            </a:r>
            <a:r>
              <a:rPr lang="en-US" altLang="zh-TW" sz="1400">
                <a:solidFill>
                  <a:schemeClr val="tx1"/>
                </a:solidFill>
                <a:latin typeface="Calibri" charset="0"/>
                <a:ea typeface="標楷體" charset="0"/>
              </a:rPr>
              <a:t>)</a:t>
            </a:r>
            <a:r>
              <a:rPr lang="zh-TW" altLang="en-US" sz="1400">
                <a:solidFill>
                  <a:schemeClr val="tx1"/>
                </a:solidFill>
                <a:latin typeface="Calibri" charset="0"/>
                <a:ea typeface="標楷體" charset="0"/>
              </a:rPr>
              <a:t>公車站附近</a:t>
            </a:r>
            <a:endParaRPr lang="zh-TW" altLang="en-US" sz="1400">
              <a:solidFill>
                <a:schemeClr val="tx1"/>
              </a:solidFill>
              <a:latin typeface="Calibri" charset="0"/>
              <a:ea typeface="標楷體" charset="0"/>
            </a:endParaRPr>
          </a:p>
        </p:txBody>
      </p:sp>
      <p:sp>
        <p:nvSpPr>
          <p:cNvPr id="70" name="矩形圖說文字 69"/>
          <p:cNvSpPr/>
          <p:nvPr/>
        </p:nvSpPr>
        <p:spPr>
          <a:xfrm>
            <a:off x="8578850" y="3697605"/>
            <a:ext cx="1053465" cy="335915"/>
          </a:xfrm>
          <a:prstGeom prst="wedgeRectCallout">
            <a:avLst>
              <a:gd name="adj1" fmla="val 52900"/>
              <a:gd name="adj2" fmla="val 976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TW" sz="1200">
                <a:solidFill>
                  <a:schemeClr val="tx1"/>
                </a:solidFill>
                <a:latin typeface="Calibri" charset="0"/>
                <a:ea typeface="標楷體" charset="0"/>
              </a:rPr>
              <a:t>(H)</a:t>
            </a:r>
            <a:r>
              <a:rPr lang="zh-TW" altLang="en-US" sz="1200">
                <a:solidFill>
                  <a:schemeClr val="tx1"/>
                </a:solidFill>
                <a:latin typeface="Calibri" charset="0"/>
                <a:ea typeface="標楷體" charset="0"/>
              </a:rPr>
              <a:t>重和機房</a:t>
            </a:r>
            <a:endParaRPr lang="zh-TW" altLang="en-US" sz="1200">
              <a:solidFill>
                <a:schemeClr val="tx1"/>
              </a:solidFill>
              <a:latin typeface="Calibri" charset="0"/>
              <a:ea typeface="標楷體" charset="0"/>
            </a:endParaRPr>
          </a:p>
        </p:txBody>
      </p:sp>
      <p:graphicFrame>
        <p:nvGraphicFramePr>
          <p:cNvPr id="71" name="內容版面配置區 70"/>
          <p:cNvGraphicFramePr>
            <a:graphicFrameLocks noChangeAspect="1"/>
          </p:cNvGraphicFramePr>
          <p:nvPr>
            <p:ph sz="half" idx="2"/>
          </p:nvPr>
        </p:nvGraphicFramePr>
        <p:xfrm>
          <a:off x="4920615" y="3992245"/>
          <a:ext cx="1811020" cy="2610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10" imgW="6172200" imgH="8896350" progId="Paint.Picture">
                  <p:embed/>
                </p:oleObj>
              </mc:Choice>
              <mc:Fallback>
                <p:oleObj name="" r:id="rId10" imgW="6172200" imgH="8896350" progId="Paint.Picture">
                  <p:embed/>
                  <p:pic>
                    <p:nvPicPr>
                      <p:cNvPr id="0" name="圖片 10"/>
                      <p:cNvPicPr/>
                      <p:nvPr/>
                    </p:nvPicPr>
                    <p:blipFill>
                      <a:blip r:embed="rId11"/>
                    </p:blipFill>
                    <p:spPr>
                      <a:xfrm>
                        <a:off x="4920615" y="3992245"/>
                        <a:ext cx="1811020" cy="2610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3" name="直線接點 72"/>
          <p:cNvCxnSpPr>
            <a:stCxn id="75" idx="0"/>
          </p:cNvCxnSpPr>
          <p:nvPr/>
        </p:nvCxnSpPr>
        <p:spPr>
          <a:xfrm flipV="1">
            <a:off x="6219825" y="2433955"/>
            <a:ext cx="1195070" cy="19329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>
            <a:stCxn id="75" idx="2"/>
          </p:cNvCxnSpPr>
          <p:nvPr/>
        </p:nvCxnSpPr>
        <p:spPr>
          <a:xfrm>
            <a:off x="6219825" y="4556125"/>
            <a:ext cx="1187450" cy="14960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6133465" y="4366895"/>
            <a:ext cx="172720" cy="18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cxnSp>
        <p:nvCxnSpPr>
          <p:cNvPr id="76" name="直線單箭頭接點 75"/>
          <p:cNvCxnSpPr/>
          <p:nvPr/>
        </p:nvCxnSpPr>
        <p:spPr>
          <a:xfrm>
            <a:off x="9450070" y="3206750"/>
            <a:ext cx="1097280" cy="871855"/>
          </a:xfrm>
          <a:prstGeom prst="straightConnector1">
            <a:avLst/>
          </a:prstGeom>
          <a:ln w="2222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 flipV="1">
            <a:off x="8666480" y="4086225"/>
            <a:ext cx="1854835" cy="1706880"/>
          </a:xfrm>
          <a:prstGeom prst="straightConnector1">
            <a:avLst/>
          </a:prstGeom>
          <a:ln w="19050"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9612630" y="3429635"/>
            <a:ext cx="812800" cy="190500"/>
          </a:xfrm>
          <a:prstGeom prst="rect">
            <a:avLst/>
          </a:prstGeom>
          <a:solidFill>
            <a:schemeClr val="accent4">
              <a:lumMod val="50000"/>
              <a:lumOff val="50000"/>
              <a:alpha val="64000"/>
            </a:schemeClr>
          </a:solidFill>
          <a:ln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TW" sz="1400">
                <a:solidFill>
                  <a:srgbClr val="FF0000"/>
                </a:solidFill>
              </a:rPr>
              <a:t>950[m]</a:t>
            </a:r>
            <a:endParaRPr lang="en-US" altLang="zh-TW" sz="1400">
              <a:solidFill>
                <a:srgbClr val="FF000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9181465" y="4861560"/>
            <a:ext cx="812800" cy="190500"/>
          </a:xfrm>
          <a:prstGeom prst="rect">
            <a:avLst/>
          </a:prstGeom>
          <a:solidFill>
            <a:schemeClr val="accent4">
              <a:lumMod val="50000"/>
              <a:lumOff val="50000"/>
              <a:alpha val="64000"/>
            </a:schemeClr>
          </a:solidFill>
          <a:ln>
            <a:solidFill>
              <a:srgbClr val="0000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TW" sz="1400">
                <a:solidFill>
                  <a:srgbClr val="0000FF"/>
                </a:solidFill>
              </a:rPr>
              <a:t>2580[m]</a:t>
            </a:r>
            <a:endParaRPr lang="en-US" altLang="zh-TW" sz="1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altLang="en-US">
                <a:latin typeface="標楷體" charset="0"/>
                <a:ea typeface="標楷體" charset="0"/>
              </a:rPr>
              <a:t>命名規則</a:t>
            </a:r>
            <a:endParaRPr lang="zh-TW" altLang="en-US">
              <a:latin typeface="標楷體" charset="0"/>
              <a:ea typeface="標楷體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TW" altLang="en-US">
                <a:latin typeface="Calibri" charset="0"/>
                <a:ea typeface="標楷體" charset="0"/>
              </a:rPr>
              <a:t>以共用點</a:t>
            </a:r>
            <a:r>
              <a:rPr lang="en-US" altLang="zh-TW">
                <a:latin typeface="Calibri" charset="0"/>
                <a:ea typeface="標楷體" charset="0"/>
              </a:rPr>
              <a:t>C</a:t>
            </a:r>
            <a:r>
              <a:rPr lang="zh-TW" altLang="en-US">
                <a:latin typeface="Calibri" charset="0"/>
                <a:ea typeface="標楷體" charset="0"/>
              </a:rPr>
              <a:t>點為原點，指向另外兩點</a:t>
            </a:r>
            <a:r>
              <a:rPr lang="zh-TW" altLang="en-US">
                <a:latin typeface="Calibri" charset="0"/>
                <a:ea typeface="標楷體" charset="0"/>
                <a:cs typeface="Arial" charset="0"/>
              </a:rPr>
              <a:t>方向的方位角，方位角小的為</a:t>
            </a:r>
            <a:r>
              <a:rPr lang="en-US" altLang="zh-TW">
                <a:latin typeface="Calibri" charset="0"/>
                <a:ea typeface="標楷體" charset="0"/>
                <a:cs typeface="Arial" charset="0"/>
              </a:rPr>
              <a:t>A</a:t>
            </a:r>
            <a:r>
              <a:rPr lang="zh-TW" altLang="en-US">
                <a:latin typeface="Calibri" charset="0"/>
                <a:ea typeface="標楷體" charset="0"/>
                <a:cs typeface="Arial" charset="0"/>
              </a:rPr>
              <a:t>點，方位角大的為</a:t>
            </a:r>
            <a:r>
              <a:rPr lang="en-US" altLang="zh-TW">
                <a:latin typeface="Calibri" charset="0"/>
                <a:ea typeface="標楷體" charset="0"/>
                <a:cs typeface="Arial" charset="0"/>
              </a:rPr>
              <a:t>B</a:t>
            </a:r>
            <a:r>
              <a:rPr lang="zh-TW" altLang="en-US">
                <a:latin typeface="Calibri" charset="0"/>
                <a:ea typeface="標楷體" charset="0"/>
                <a:cs typeface="Arial" charset="0"/>
              </a:rPr>
              <a:t>點。</a:t>
            </a:r>
            <a:endParaRPr lang="zh-TW" altLang="en-US">
              <a:latin typeface="Calibri" charset="0"/>
              <a:ea typeface="標楷體" charset="0"/>
              <a:cs typeface="Arial" charset="0"/>
            </a:endParaRPr>
          </a:p>
          <a:p>
            <a:r>
              <a:rPr lang="en-US" altLang="zh-TW">
                <a:latin typeface="Calibri" charset="0"/>
                <a:ea typeface="標楷體" charset="0"/>
                <a:cs typeface="Arial" charset="0"/>
              </a:rPr>
              <a:t>H</a:t>
            </a:r>
            <a:r>
              <a:rPr lang="zh-TW" altLang="en-US">
                <a:latin typeface="Calibri" charset="0"/>
                <a:ea typeface="標楷體" charset="0"/>
                <a:cs typeface="Arial" charset="0"/>
              </a:rPr>
              <a:t>點為機房位置，若無特別描述，以此位置作為該研究區域的代表位置。</a:t>
            </a:r>
            <a:endParaRPr lang="zh-TW" altLang="en-US">
              <a:latin typeface="Calibri" charset="0"/>
              <a:ea typeface="標楷體" charset="0"/>
              <a:cs typeface="Arial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規模集成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420</Words>
  <Application>WPS Presentation</Application>
  <PresentationFormat>寬螢幕</PresentationFormat>
  <Paragraphs>74</Paragraphs>
  <Slides>3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5" baseType="lpstr">
      <vt:lpstr>規模集成</vt:lpstr>
      <vt:lpstr>Paint.Picture</vt:lpstr>
      <vt:lpstr>地電站架構(磺嘴山站)</vt:lpstr>
      <vt:lpstr>PowerPoint 演示文稿</vt:lpstr>
      <vt:lpstr>命名規則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ccclab</dc:creator>
  <cp:lastModifiedBy>HsiupoYeh</cp:lastModifiedBy>
  <cp:revision>10</cp:revision>
  <dcterms:created xsi:type="dcterms:W3CDTF">2020-07-20T09:38:00Z</dcterms:created>
  <dcterms:modified xsi:type="dcterms:W3CDTF">2020-08-03T07:14:27Z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1028-10.1.0.5675</vt:lpwstr>
  </property>
</Properties>
</file>